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60" Target="slides/slide25.xml" Type="http://schemas.openxmlformats.org/officeDocument/2006/relationships/slide"/><Relationship Id="rId61" Target="slides/slide26.xml" Type="http://schemas.openxmlformats.org/officeDocument/2006/relationships/slide"/><Relationship Id="rId62" Target="slides/slide27.xml" Type="http://schemas.openxmlformats.org/officeDocument/2006/relationships/slide"/><Relationship Id="rId63" Target="slides/slide28.xml" Type="http://schemas.openxmlformats.org/officeDocument/2006/relationships/slide"/><Relationship Id="rId64" Target="slides/slide29.xml" Type="http://schemas.openxmlformats.org/officeDocument/2006/relationships/slide"/><Relationship Id="rId65" Target="slides/slide30.xml" Type="http://schemas.openxmlformats.org/officeDocument/2006/relationships/slide"/><Relationship Id="rId66" Target="slides/slide31.xml" Type="http://schemas.openxmlformats.org/officeDocument/2006/relationships/slide"/><Relationship Id="rId67" Target="slides/slide32.xml" Type="http://schemas.openxmlformats.org/officeDocument/2006/relationships/slide"/><Relationship Id="rId68" Target="slides/slide33.xml" Type="http://schemas.openxmlformats.org/officeDocument/2006/relationships/slide"/><Relationship Id="rId69" Target="slides/slide34.xml" Type="http://schemas.openxmlformats.org/officeDocument/2006/relationships/slide"/><Relationship Id="rId7" Target="fonts/font7.fntdata" Type="http://schemas.openxmlformats.org/officeDocument/2006/relationships/font"/><Relationship Id="rId70" Target="slides/slide35.xml" Type="http://schemas.openxmlformats.org/officeDocument/2006/relationships/slide"/><Relationship Id="rId71" Target="slides/slide36.xml" Type="http://schemas.openxmlformats.org/officeDocument/2006/relationships/slide"/><Relationship Id="rId72" Target="slides/slide37.xml" Type="http://schemas.openxmlformats.org/officeDocument/2006/relationships/slide"/><Relationship Id="rId73" Target="slides/slide38.xml" Type="http://schemas.openxmlformats.org/officeDocument/2006/relationships/slide"/><Relationship Id="rId74" Target="slides/slide39.xml" Type="http://schemas.openxmlformats.org/officeDocument/2006/relationships/slide"/><Relationship Id="rId75" Target="slides/slide40.xml" Type="http://schemas.openxmlformats.org/officeDocument/2006/relationships/slide"/><Relationship Id="rId76" Target="slides/slide41.xml" Type="http://schemas.openxmlformats.org/officeDocument/2006/relationships/slide"/><Relationship Id="rId77" Target="slides/slide4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95495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49"/>
                </a:lnSpc>
              </a:pPr>
              <a:r>
                <a:rPr lang="en-US" sz="7499">
                  <a:solidFill>
                    <a:srgbClr val="000000"/>
                  </a:solidFill>
                  <a:latin typeface="Open Sauce Bold"/>
                </a:rPr>
                <a:t>RENTAL LISTING INTEREST LEVELS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19596" y="7482578"/>
            <a:ext cx="12848809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19CSE305-MACHINE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3535241" y="6640503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3900" y="2146116"/>
            <a:ext cx="13820200" cy="7500477"/>
          </a:xfrm>
          <a:custGeom>
            <a:avLst/>
            <a:gdLst/>
            <a:ahLst/>
            <a:cxnLst/>
            <a:rect r="r" b="b" t="t" l="l"/>
            <a:pathLst>
              <a:path h="7500477" w="13820200">
                <a:moveTo>
                  <a:pt x="0" y="0"/>
                </a:moveTo>
                <a:lnTo>
                  <a:pt x="13820200" y="0"/>
                </a:lnTo>
                <a:lnTo>
                  <a:pt x="13820200" y="7500477"/>
                </a:lnTo>
                <a:lnTo>
                  <a:pt x="0" y="7500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87487" y="385425"/>
            <a:ext cx="99130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LOGLOSS-CURVE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230017">
            <a:off x="6019800" y="5462018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-3000123">
            <a:off x="14532884" y="-4492802"/>
            <a:ext cx="7510232" cy="8229600"/>
          </a:xfrm>
          <a:prstGeom prst="rect">
            <a:avLst/>
          </a:prstGeom>
          <a:solidFill>
            <a:srgbClr val="C8CACB"/>
          </a:solidFill>
        </p:spPr>
      </p:sp>
      <p:sp>
        <p:nvSpPr>
          <p:cNvPr name="AutoShape 4" id="4"/>
          <p:cNvSpPr/>
          <p:nvPr/>
        </p:nvSpPr>
        <p:spPr>
          <a:xfrm rot="-3000123">
            <a:off x="-2021520" y="5630280"/>
            <a:ext cx="7510232" cy="11263526"/>
          </a:xfrm>
          <a:prstGeom prst="rect">
            <a:avLst/>
          </a:prstGeom>
          <a:solidFill>
            <a:srgbClr val="C8CACB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2387726" y="2646289"/>
            <a:ext cx="10923602" cy="4238419"/>
            <a:chOff x="0" y="0"/>
            <a:chExt cx="14564803" cy="565122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4564803" cy="4668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3986"/>
                </a:lnSpc>
              </a:pPr>
              <a:r>
                <a:rPr lang="en-US" sz="11100">
                  <a:solidFill>
                    <a:srgbClr val="000000"/>
                  </a:solidFill>
                  <a:latin typeface="Canva Sans Bold"/>
                </a:rPr>
                <a:t>Hidden Markov Model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55570"/>
              <a:ext cx="14564803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367299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223720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8213" y="3349097"/>
            <a:ext cx="11891573" cy="6507826"/>
          </a:xfrm>
          <a:custGeom>
            <a:avLst/>
            <a:gdLst/>
            <a:ahLst/>
            <a:cxnLst/>
            <a:rect r="r" b="b" t="t" l="l"/>
            <a:pathLst>
              <a:path h="6507826" w="11891573">
                <a:moveTo>
                  <a:pt x="0" y="0"/>
                </a:moveTo>
                <a:lnTo>
                  <a:pt x="11891574" y="0"/>
                </a:lnTo>
                <a:lnTo>
                  <a:pt x="11891574" y="6507826"/>
                </a:lnTo>
                <a:lnTo>
                  <a:pt x="0" y="6507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3448" y="1447788"/>
            <a:ext cx="952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14277" y="749923"/>
            <a:ext cx="17773723" cy="226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Bold"/>
              </a:rPr>
              <a:t>A hidden Markov model (HMM) is a statistical model that can be used to describe the evolution of observable events that depend on internal factors, which are not directly observable.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6205" y="1349334"/>
            <a:ext cx="9215589" cy="7588332"/>
          </a:xfrm>
          <a:custGeom>
            <a:avLst/>
            <a:gdLst/>
            <a:ahLst/>
            <a:cxnLst/>
            <a:rect r="r" b="b" t="t" l="l"/>
            <a:pathLst>
              <a:path h="7588332" w="9215589">
                <a:moveTo>
                  <a:pt x="0" y="0"/>
                </a:moveTo>
                <a:lnTo>
                  <a:pt x="9215590" y="0"/>
                </a:lnTo>
                <a:lnTo>
                  <a:pt x="9215590" y="7588332"/>
                </a:lnTo>
                <a:lnTo>
                  <a:pt x="0" y="7588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3163298" y="4429586"/>
            <a:ext cx="8711019" cy="142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8"/>
              </a:lnSpc>
            </a:pPr>
            <a:r>
              <a:rPr lang="en-US" sz="8313">
                <a:solidFill>
                  <a:srgbClr val="000000"/>
                </a:solidFill>
                <a:latin typeface="Canva Sans Bold"/>
              </a:rPr>
              <a:t>confusion matrix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61107" y="2497394"/>
            <a:ext cx="8565787" cy="6760906"/>
          </a:xfrm>
          <a:custGeom>
            <a:avLst/>
            <a:gdLst/>
            <a:ahLst/>
            <a:cxnLst/>
            <a:rect r="r" b="b" t="t" l="l"/>
            <a:pathLst>
              <a:path h="6760906" w="8565787">
                <a:moveTo>
                  <a:pt x="0" y="0"/>
                </a:moveTo>
                <a:lnTo>
                  <a:pt x="8565786" y="0"/>
                </a:lnTo>
                <a:lnTo>
                  <a:pt x="8565786" y="6760906"/>
                </a:lnTo>
                <a:lnTo>
                  <a:pt x="0" y="67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4928" y="885825"/>
            <a:ext cx="11912522" cy="127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error-curve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1620" y="2318625"/>
            <a:ext cx="9111170" cy="6939675"/>
          </a:xfrm>
          <a:custGeom>
            <a:avLst/>
            <a:gdLst/>
            <a:ahLst/>
            <a:cxnLst/>
            <a:rect r="r" b="b" t="t" l="l"/>
            <a:pathLst>
              <a:path h="6939675" w="9111170">
                <a:moveTo>
                  <a:pt x="0" y="0"/>
                </a:moveTo>
                <a:lnTo>
                  <a:pt x="9111170" y="0"/>
                </a:lnTo>
                <a:lnTo>
                  <a:pt x="9111170" y="6939675"/>
                </a:lnTo>
                <a:lnTo>
                  <a:pt x="0" y="6939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06527" y="401370"/>
            <a:ext cx="6874947" cy="177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79"/>
              </a:lnSpc>
            </a:pPr>
            <a:r>
              <a:rPr lang="en-US" sz="10414">
                <a:solidFill>
                  <a:srgbClr val="000000"/>
                </a:solidFill>
                <a:latin typeface="Canva Sans Bold"/>
              </a:rPr>
              <a:t>Loss curve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63415"/>
            <a:ext cx="1623060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Canva Sans Bold"/>
              </a:rPr>
              <a:t>UNSUPERVISED LEARNING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grpSp>
        <p:nvGrpSpPr>
          <p:cNvPr name="Group 26" id="26"/>
          <p:cNvGrpSpPr/>
          <p:nvPr/>
        </p:nvGrpSpPr>
        <p:grpSpPr>
          <a:xfrm rot="0">
            <a:off x="0" y="0"/>
            <a:ext cx="3754522" cy="3754522"/>
            <a:chOff x="0" y="0"/>
            <a:chExt cx="5006029" cy="5006029"/>
          </a:xfrm>
        </p:grpSpPr>
        <p:grpSp>
          <p:nvGrpSpPr>
            <p:cNvPr name="Group 27" id="27"/>
            <p:cNvGrpSpPr/>
            <p:nvPr/>
          </p:nvGrpSpPr>
          <p:grpSpPr>
            <a:xfrm rot="-1080000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-1080000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-1080000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-10800000">
              <a:off x="0" y="2503014"/>
              <a:ext cx="1251507" cy="1251507"/>
              <a:chOff x="0" y="0"/>
              <a:chExt cx="1913890" cy="19138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2503014" y="0"/>
              <a:ext cx="1251507" cy="1251507"/>
              <a:chOff x="0" y="0"/>
              <a:chExt cx="1913890" cy="191389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-1080000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5" id="45"/>
            <p:cNvGrpSpPr/>
            <p:nvPr/>
          </p:nvGrpSpPr>
          <p:grpSpPr>
            <a:xfrm rot="-1080000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-1080000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572853" y="4171950"/>
            <a:ext cx="914229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6399">
                <a:solidFill>
                  <a:srgbClr val="F2F4F5"/>
                </a:solidFill>
                <a:latin typeface="Canva Sans Bold"/>
              </a:rPr>
              <a:t>KMEANS  CLUSTERING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16048">
            <a:off x="12243487" y="-1223720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0747" y="2778172"/>
            <a:ext cx="12859350" cy="6934349"/>
          </a:xfrm>
          <a:custGeom>
            <a:avLst/>
            <a:gdLst/>
            <a:ahLst/>
            <a:cxnLst/>
            <a:rect r="r" b="b" t="t" l="l"/>
            <a:pathLst>
              <a:path h="6934349" w="12859350">
                <a:moveTo>
                  <a:pt x="0" y="0"/>
                </a:moveTo>
                <a:lnTo>
                  <a:pt x="12859350" y="0"/>
                </a:lnTo>
                <a:lnTo>
                  <a:pt x="12859350" y="6934349"/>
                </a:lnTo>
                <a:lnTo>
                  <a:pt x="0" y="693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04788"/>
            <a:ext cx="18288000" cy="214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100">
                <a:solidFill>
                  <a:srgbClr val="000000"/>
                </a:solidFill>
                <a:latin typeface="Canva Sans Bold"/>
              </a:rPr>
              <a:t>K-means clustering divides the dataset into a predefined number of clusters (k), ensuring each data point belongs to the group that has similar properties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16048">
            <a:off x="12243487" y="-1223720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6975" y="2732339"/>
            <a:ext cx="12295961" cy="7554661"/>
          </a:xfrm>
          <a:custGeom>
            <a:avLst/>
            <a:gdLst/>
            <a:ahLst/>
            <a:cxnLst/>
            <a:rect r="r" b="b" t="t" l="l"/>
            <a:pathLst>
              <a:path h="7554661" w="12295961">
                <a:moveTo>
                  <a:pt x="0" y="0"/>
                </a:moveTo>
                <a:lnTo>
                  <a:pt x="12295961" y="0"/>
                </a:lnTo>
                <a:lnTo>
                  <a:pt x="12295961" y="7554661"/>
                </a:lnTo>
                <a:lnTo>
                  <a:pt x="0" y="755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549" y="307591"/>
            <a:ext cx="17762903" cy="19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Tuning for k in k-means clustering is crucial to find the optimal number of clusters, ensuring meaningful patterns and avoiding underfitting or overfitting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3569615" y="696622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62308" y="4282207"/>
            <a:ext cx="1400485" cy="3859864"/>
            <a:chOff x="0" y="0"/>
            <a:chExt cx="368852" cy="1016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016590"/>
            </a:xfrm>
            <a:custGeom>
              <a:avLst/>
              <a:gdLst/>
              <a:ahLst/>
              <a:cxnLst/>
              <a:rect r="r" b="b" t="t" l="l"/>
              <a:pathLst>
                <a:path h="1016590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016590"/>
                  </a:lnTo>
                  <a:lnTo>
                    <a:pt x="0" y="101659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035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74340" y="46056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74340" y="54028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74340" y="628397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74340" y="708109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50418" y="471364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SENTIMENTAL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0418" y="55078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PROBAVILISTIC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50418" y="642795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UNSUPERVISED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50418" y="722217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ENSEMBLE MODEL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6130" y="1623814"/>
            <a:ext cx="14342810" cy="7849299"/>
          </a:xfrm>
          <a:custGeom>
            <a:avLst/>
            <a:gdLst/>
            <a:ahLst/>
            <a:cxnLst/>
            <a:rect r="r" b="b" t="t" l="l"/>
            <a:pathLst>
              <a:path h="7849299" w="14342810">
                <a:moveTo>
                  <a:pt x="0" y="0"/>
                </a:moveTo>
                <a:lnTo>
                  <a:pt x="14342810" y="0"/>
                </a:lnTo>
                <a:lnTo>
                  <a:pt x="14342810" y="7849298"/>
                </a:lnTo>
                <a:lnTo>
                  <a:pt x="0" y="784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6130" y="141605"/>
            <a:ext cx="143428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accurracy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16048">
            <a:off x="12243487" y="-1223720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17914" y="2646310"/>
            <a:ext cx="11527564" cy="7212924"/>
          </a:xfrm>
          <a:custGeom>
            <a:avLst/>
            <a:gdLst/>
            <a:ahLst/>
            <a:cxnLst/>
            <a:rect r="r" b="b" t="t" l="l"/>
            <a:pathLst>
              <a:path h="7212924" w="11527564">
                <a:moveTo>
                  <a:pt x="0" y="0"/>
                </a:moveTo>
                <a:lnTo>
                  <a:pt x="11527564" y="0"/>
                </a:lnTo>
                <a:lnTo>
                  <a:pt x="11527564" y="7212924"/>
                </a:lnTo>
                <a:lnTo>
                  <a:pt x="0" y="7212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29388"/>
            <a:ext cx="18288000" cy="226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Bold"/>
              </a:rPr>
              <a:t>The optimal number of clusters is where the rate of decrease sharply shifts, which is the “elbow” of the plot. In your case, it’s around 10 clusters.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4386" y="1261735"/>
            <a:ext cx="13719227" cy="7297461"/>
          </a:xfrm>
          <a:custGeom>
            <a:avLst/>
            <a:gdLst/>
            <a:ahLst/>
            <a:cxnLst/>
            <a:rect r="r" b="b" t="t" l="l"/>
            <a:pathLst>
              <a:path h="7297461" w="13719227">
                <a:moveTo>
                  <a:pt x="0" y="0"/>
                </a:moveTo>
                <a:lnTo>
                  <a:pt x="13719228" y="0"/>
                </a:lnTo>
                <a:lnTo>
                  <a:pt x="13719228" y="7297461"/>
                </a:lnTo>
                <a:lnTo>
                  <a:pt x="0" y="729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9928" y="141605"/>
            <a:ext cx="335399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loss-curve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96363" y="8725556"/>
            <a:ext cx="13207251" cy="130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7"/>
              </a:lnSpc>
              <a:spcBef>
                <a:spcPct val="0"/>
              </a:spcBef>
            </a:pPr>
            <a:r>
              <a:rPr lang="en-US" sz="3755">
                <a:solidFill>
                  <a:srgbClr val="000000"/>
                </a:solidFill>
                <a:latin typeface="Canva Sans Bold"/>
              </a:rPr>
              <a:t> sum of square distances between the centroids and each points.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7679" y="1844079"/>
            <a:ext cx="12101393" cy="7802398"/>
          </a:xfrm>
          <a:custGeom>
            <a:avLst/>
            <a:gdLst/>
            <a:ahLst/>
            <a:cxnLst/>
            <a:rect r="r" b="b" t="t" l="l"/>
            <a:pathLst>
              <a:path h="7802398" w="12101393">
                <a:moveTo>
                  <a:pt x="0" y="0"/>
                </a:moveTo>
                <a:lnTo>
                  <a:pt x="12101393" y="0"/>
                </a:lnTo>
                <a:lnTo>
                  <a:pt x="12101393" y="7802397"/>
                </a:lnTo>
                <a:lnTo>
                  <a:pt x="0" y="780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7425" y="141605"/>
            <a:ext cx="361842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error curve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29807"/>
            <a:ext cx="8981723" cy="7428493"/>
          </a:xfrm>
          <a:custGeom>
            <a:avLst/>
            <a:gdLst/>
            <a:ahLst/>
            <a:cxnLst/>
            <a:rect r="r" b="b" t="t" l="l"/>
            <a:pathLst>
              <a:path h="7428493" w="8981723">
                <a:moveTo>
                  <a:pt x="0" y="0"/>
                </a:moveTo>
                <a:lnTo>
                  <a:pt x="8981723" y="0"/>
                </a:lnTo>
                <a:lnTo>
                  <a:pt x="8981723" y="7428493"/>
                </a:lnTo>
                <a:lnTo>
                  <a:pt x="0" y="74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81360" y="3856959"/>
            <a:ext cx="6341739" cy="2573083"/>
          </a:xfrm>
          <a:custGeom>
            <a:avLst/>
            <a:gdLst/>
            <a:ahLst/>
            <a:cxnLst/>
            <a:rect r="r" b="b" t="t" l="l"/>
            <a:pathLst>
              <a:path h="2573083" w="6341739">
                <a:moveTo>
                  <a:pt x="0" y="0"/>
                </a:moveTo>
                <a:lnTo>
                  <a:pt x="6341739" y="0"/>
                </a:lnTo>
                <a:lnTo>
                  <a:pt x="6341739" y="2573082"/>
                </a:lnTo>
                <a:lnTo>
                  <a:pt x="0" y="257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1383" y="141605"/>
            <a:ext cx="54488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confusion matrix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92084" y="4652327"/>
            <a:ext cx="970383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Principal Component Analysis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2008" y="1600056"/>
            <a:ext cx="11706938" cy="8233451"/>
          </a:xfrm>
          <a:custGeom>
            <a:avLst/>
            <a:gdLst/>
            <a:ahLst/>
            <a:cxnLst/>
            <a:rect r="r" b="b" t="t" l="l"/>
            <a:pathLst>
              <a:path h="8233451" w="11706938">
                <a:moveTo>
                  <a:pt x="0" y="0"/>
                </a:moveTo>
                <a:lnTo>
                  <a:pt x="11706938" y="0"/>
                </a:lnTo>
                <a:lnTo>
                  <a:pt x="11706938" y="8233451"/>
                </a:lnTo>
                <a:lnTo>
                  <a:pt x="0" y="823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9460" y="75565"/>
            <a:ext cx="1282398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40506"/>
                </a:solidFill>
                <a:latin typeface="Canva Sans Bold"/>
              </a:rPr>
              <a:t>we done PCA clustring with GaussianNB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6847" y="2977698"/>
            <a:ext cx="9479067" cy="6069600"/>
          </a:xfrm>
          <a:custGeom>
            <a:avLst/>
            <a:gdLst/>
            <a:ahLst/>
            <a:cxnLst/>
            <a:rect r="r" b="b" t="t" l="l"/>
            <a:pathLst>
              <a:path h="6069600" w="9479067">
                <a:moveTo>
                  <a:pt x="0" y="0"/>
                </a:moveTo>
                <a:lnTo>
                  <a:pt x="9479067" y="0"/>
                </a:lnTo>
                <a:lnTo>
                  <a:pt x="9479067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840" y="2540734"/>
            <a:ext cx="7449160" cy="6133813"/>
          </a:xfrm>
          <a:custGeom>
            <a:avLst/>
            <a:gdLst/>
            <a:ahLst/>
            <a:cxnLst/>
            <a:rect r="r" b="b" t="t" l="l"/>
            <a:pathLst>
              <a:path h="6133813" w="7449160">
                <a:moveTo>
                  <a:pt x="0" y="0"/>
                </a:moveTo>
                <a:lnTo>
                  <a:pt x="7449160" y="0"/>
                </a:lnTo>
                <a:lnTo>
                  <a:pt x="7449160" y="6133813"/>
                </a:lnTo>
                <a:lnTo>
                  <a:pt x="0" y="613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2857" y="4505474"/>
            <a:ext cx="6567419" cy="1276053"/>
          </a:xfrm>
          <a:custGeom>
            <a:avLst/>
            <a:gdLst/>
            <a:ahLst/>
            <a:cxnLst/>
            <a:rect r="r" b="b" t="t" l="l"/>
            <a:pathLst>
              <a:path h="1276053" w="6567419">
                <a:moveTo>
                  <a:pt x="0" y="0"/>
                </a:moveTo>
                <a:lnTo>
                  <a:pt x="6567419" y="0"/>
                </a:lnTo>
                <a:lnTo>
                  <a:pt x="6567419" y="1276052"/>
                </a:lnTo>
                <a:lnTo>
                  <a:pt x="0" y="1276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88698" y="141605"/>
            <a:ext cx="54488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confusion matrix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0571" y="1994391"/>
            <a:ext cx="11726858" cy="6298217"/>
          </a:xfrm>
          <a:custGeom>
            <a:avLst/>
            <a:gdLst/>
            <a:ahLst/>
            <a:cxnLst/>
            <a:rect r="r" b="b" t="t" l="l"/>
            <a:pathLst>
              <a:path h="6298217" w="11726858">
                <a:moveTo>
                  <a:pt x="0" y="0"/>
                </a:moveTo>
                <a:lnTo>
                  <a:pt x="11726858" y="0"/>
                </a:lnTo>
                <a:lnTo>
                  <a:pt x="11726858" y="6298218"/>
                </a:lnTo>
                <a:lnTo>
                  <a:pt x="0" y="629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9265" y="141605"/>
            <a:ext cx="136255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error-curve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6257" y="1485126"/>
            <a:ext cx="6395566" cy="2901300"/>
          </a:xfrm>
          <a:custGeom>
            <a:avLst/>
            <a:gdLst/>
            <a:ahLst/>
            <a:cxnLst/>
            <a:rect r="r" b="b" t="t" l="l"/>
            <a:pathLst>
              <a:path h="2901300" w="6395566">
                <a:moveTo>
                  <a:pt x="0" y="0"/>
                </a:moveTo>
                <a:lnTo>
                  <a:pt x="6395565" y="0"/>
                </a:lnTo>
                <a:lnTo>
                  <a:pt x="6395565" y="2901300"/>
                </a:lnTo>
                <a:lnTo>
                  <a:pt x="0" y="290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844" y="5927833"/>
            <a:ext cx="15492312" cy="1963411"/>
          </a:xfrm>
          <a:custGeom>
            <a:avLst/>
            <a:gdLst/>
            <a:ahLst/>
            <a:cxnLst/>
            <a:rect r="r" b="b" t="t" l="l"/>
            <a:pathLst>
              <a:path h="1963411" w="15492312">
                <a:moveTo>
                  <a:pt x="0" y="0"/>
                </a:moveTo>
                <a:lnTo>
                  <a:pt x="15492312" y="0"/>
                </a:lnTo>
                <a:lnTo>
                  <a:pt x="15492312" y="1963410"/>
                </a:lnTo>
                <a:lnTo>
                  <a:pt x="0" y="1963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9392" y="2659150"/>
            <a:ext cx="10273977" cy="5814212"/>
          </a:xfrm>
          <a:custGeom>
            <a:avLst/>
            <a:gdLst/>
            <a:ahLst/>
            <a:cxnLst/>
            <a:rect r="r" b="b" t="t" l="l"/>
            <a:pathLst>
              <a:path h="5814212" w="10273977">
                <a:moveTo>
                  <a:pt x="0" y="0"/>
                </a:moveTo>
                <a:lnTo>
                  <a:pt x="10273977" y="0"/>
                </a:lnTo>
                <a:lnTo>
                  <a:pt x="10273977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8543" y="141605"/>
            <a:ext cx="139256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logloss-curve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3895" y="3205038"/>
            <a:ext cx="7580210" cy="366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28"/>
              </a:lnSpc>
            </a:pPr>
            <a:r>
              <a:rPr lang="en-US" sz="10520">
                <a:solidFill>
                  <a:srgbClr val="000000"/>
                </a:solidFill>
                <a:latin typeface="Canva Sans Bold"/>
              </a:rPr>
              <a:t>ENSEMBLE  MODEL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1183" y="3688055"/>
            <a:ext cx="1392563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Ensemble model with RandomForestClassifier + AdaBoostClassifier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1512" y="3316991"/>
            <a:ext cx="11891573" cy="6507826"/>
          </a:xfrm>
          <a:custGeom>
            <a:avLst/>
            <a:gdLst/>
            <a:ahLst/>
            <a:cxnLst/>
            <a:rect r="r" b="b" t="t" l="l"/>
            <a:pathLst>
              <a:path h="6507826" w="11891573">
                <a:moveTo>
                  <a:pt x="0" y="0"/>
                </a:moveTo>
                <a:lnTo>
                  <a:pt x="11891573" y="0"/>
                </a:lnTo>
                <a:lnTo>
                  <a:pt x="11891573" y="6507826"/>
                </a:lnTo>
                <a:lnTo>
                  <a:pt x="0" y="650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999" y="541015"/>
            <a:ext cx="16230600" cy="359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/>
              </a:rPr>
              <a:t>The bar graph compares model accuracies before and after hyperparameter tuning. It shows that tuning improves the performance of both Random Forest and AdaBoost models.</a:t>
            </a:r>
          </a:p>
          <a:p>
            <a:pPr algn="ctr">
              <a:lnSpc>
                <a:spcPts val="5740"/>
              </a:lnSpc>
            </a:pPr>
          </a:p>
          <a:p>
            <a:pPr algn="ctr">
              <a:lnSpc>
                <a:spcPts val="574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3353" y="2204036"/>
            <a:ext cx="12571463" cy="6732584"/>
          </a:xfrm>
          <a:custGeom>
            <a:avLst/>
            <a:gdLst/>
            <a:ahLst/>
            <a:cxnLst/>
            <a:rect r="r" b="b" t="t" l="l"/>
            <a:pathLst>
              <a:path h="6732584" w="12571463">
                <a:moveTo>
                  <a:pt x="0" y="0"/>
                </a:moveTo>
                <a:lnTo>
                  <a:pt x="12571463" y="0"/>
                </a:lnTo>
                <a:lnTo>
                  <a:pt x="12571463" y="6732585"/>
                </a:lnTo>
                <a:lnTo>
                  <a:pt x="0" y="673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58268" y="537527"/>
            <a:ext cx="125714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confusion matrix for random forest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8268" y="2621416"/>
            <a:ext cx="11409659" cy="6176247"/>
          </a:xfrm>
          <a:custGeom>
            <a:avLst/>
            <a:gdLst/>
            <a:ahLst/>
            <a:cxnLst/>
            <a:rect r="r" b="b" t="t" l="l"/>
            <a:pathLst>
              <a:path h="6176247" w="11409659">
                <a:moveTo>
                  <a:pt x="0" y="0"/>
                </a:moveTo>
                <a:lnTo>
                  <a:pt x="11409660" y="0"/>
                </a:lnTo>
                <a:lnTo>
                  <a:pt x="11409660" y="6176247"/>
                </a:lnTo>
                <a:lnTo>
                  <a:pt x="0" y="617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58268" y="537527"/>
            <a:ext cx="125714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confusion matrix for ada-boost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94845" y="3620536"/>
            <a:ext cx="8668686" cy="5637764"/>
          </a:xfrm>
          <a:custGeom>
            <a:avLst/>
            <a:gdLst/>
            <a:ahLst/>
            <a:cxnLst/>
            <a:rect r="r" b="b" t="t" l="l"/>
            <a:pathLst>
              <a:path h="5637764" w="8668686">
                <a:moveTo>
                  <a:pt x="0" y="0"/>
                </a:moveTo>
                <a:lnTo>
                  <a:pt x="8668685" y="0"/>
                </a:lnTo>
                <a:lnTo>
                  <a:pt x="8668685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238" y="3728402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19575" y="367768"/>
            <a:ext cx="17858375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anva Sans Bold"/>
              </a:rPr>
              <a:t>The bar graph illustrates the performance metrics of a random forest model, highlighting scores for accuracy, precision, recall, and F1 score.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66440"/>
            <a:ext cx="1623060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 Ensemble Model with RandomForestClassifier, GradientBoostingClassifier, StackingClassifier, BaggingClassifier, AdaBoostClassifier, VotingClassifier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3199" y="1742496"/>
            <a:ext cx="8792077" cy="5746003"/>
          </a:xfrm>
          <a:custGeom>
            <a:avLst/>
            <a:gdLst/>
            <a:ahLst/>
            <a:cxnLst/>
            <a:rect r="r" b="b" t="t" l="l"/>
            <a:pathLst>
              <a:path h="5746003" w="8792077">
                <a:moveTo>
                  <a:pt x="0" y="0"/>
                </a:moveTo>
                <a:lnTo>
                  <a:pt x="8792077" y="0"/>
                </a:lnTo>
                <a:lnTo>
                  <a:pt x="8792077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0028" y="8525245"/>
            <a:ext cx="10018418" cy="733055"/>
          </a:xfrm>
          <a:custGeom>
            <a:avLst/>
            <a:gdLst/>
            <a:ahLst/>
            <a:cxnLst/>
            <a:rect r="r" b="b" t="t" l="l"/>
            <a:pathLst>
              <a:path h="733055" w="10018418">
                <a:moveTo>
                  <a:pt x="0" y="0"/>
                </a:moveTo>
                <a:lnTo>
                  <a:pt x="10018419" y="0"/>
                </a:lnTo>
                <a:lnTo>
                  <a:pt x="10018419" y="733055"/>
                </a:lnTo>
                <a:lnTo>
                  <a:pt x="0" y="73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3728402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6714" y="1815167"/>
            <a:ext cx="12164097" cy="7797498"/>
          </a:xfrm>
          <a:custGeom>
            <a:avLst/>
            <a:gdLst/>
            <a:ahLst/>
            <a:cxnLst/>
            <a:rect r="r" b="b" t="t" l="l"/>
            <a:pathLst>
              <a:path h="7797498" w="12164097">
                <a:moveTo>
                  <a:pt x="0" y="0"/>
                </a:moveTo>
                <a:lnTo>
                  <a:pt x="12164097" y="0"/>
                </a:lnTo>
                <a:lnTo>
                  <a:pt x="12164097" y="7797498"/>
                </a:lnTo>
                <a:lnTo>
                  <a:pt x="0" y="7797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238" y="3728402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879538" y="413733"/>
            <a:ext cx="4538449" cy="110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1"/>
              </a:lnSpc>
            </a:pPr>
            <a:r>
              <a:rPr lang="en-US" sz="6522">
                <a:solidFill>
                  <a:srgbClr val="000000"/>
                </a:solidFill>
                <a:latin typeface="Canva Sans Bold"/>
              </a:rPr>
              <a:t>error curve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5631" y="2301337"/>
            <a:ext cx="9124622" cy="5684326"/>
          </a:xfrm>
          <a:custGeom>
            <a:avLst/>
            <a:gdLst/>
            <a:ahLst/>
            <a:cxnLst/>
            <a:rect r="r" b="b" t="t" l="l"/>
            <a:pathLst>
              <a:path h="5684326" w="9124622">
                <a:moveTo>
                  <a:pt x="0" y="0"/>
                </a:moveTo>
                <a:lnTo>
                  <a:pt x="9124622" y="0"/>
                </a:lnTo>
                <a:lnTo>
                  <a:pt x="9124622" y="5684326"/>
                </a:lnTo>
                <a:lnTo>
                  <a:pt x="0" y="568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6642" y="479638"/>
            <a:ext cx="120147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Sentimental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27659" y="7918988"/>
            <a:ext cx="148756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We Have converted the text data into Numerical Data using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TEXTBLOB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4387" y="8663305"/>
            <a:ext cx="16867109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The distribution appears to be approximately normal, with fewer texts having very negative or very positive sentiment scores.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" y="8997949"/>
            <a:ext cx="17995884" cy="76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The majority of the sentiment scores fall between 0.25 and 0.75, indicating that most of the text data has a sentiment that is slightly positive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2396" y="2746361"/>
            <a:ext cx="8937009" cy="6511939"/>
          </a:xfrm>
          <a:custGeom>
            <a:avLst/>
            <a:gdLst/>
            <a:ahLst/>
            <a:cxnLst/>
            <a:rect r="r" b="b" t="t" l="l"/>
            <a:pathLst>
              <a:path h="6511939" w="8937009">
                <a:moveTo>
                  <a:pt x="0" y="0"/>
                </a:moveTo>
                <a:lnTo>
                  <a:pt x="8937009" y="0"/>
                </a:lnTo>
                <a:lnTo>
                  <a:pt x="8937009" y="6511939"/>
                </a:lnTo>
                <a:lnTo>
                  <a:pt x="0" y="6511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8084" y="537527"/>
            <a:ext cx="139256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logloss-curve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266440"/>
            <a:ext cx="1828800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Ensemble Modal with KNN MSE,Bayesian Ridge MSE, Gaussian NB MSE, Ensemble (KNN + Bayesian Ridge) MSE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7493" y="746863"/>
            <a:ext cx="9681824" cy="2013819"/>
          </a:xfrm>
          <a:custGeom>
            <a:avLst/>
            <a:gdLst/>
            <a:ahLst/>
            <a:cxnLst/>
            <a:rect r="r" b="b" t="t" l="l"/>
            <a:pathLst>
              <a:path h="2013819" w="9681824">
                <a:moveTo>
                  <a:pt x="0" y="0"/>
                </a:moveTo>
                <a:lnTo>
                  <a:pt x="9681824" y="0"/>
                </a:lnTo>
                <a:lnTo>
                  <a:pt x="9681824" y="2013819"/>
                </a:lnTo>
                <a:lnTo>
                  <a:pt x="0" y="2013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1741" y="3244512"/>
            <a:ext cx="7953328" cy="6240564"/>
          </a:xfrm>
          <a:custGeom>
            <a:avLst/>
            <a:gdLst/>
            <a:ahLst/>
            <a:cxnLst/>
            <a:rect r="r" b="b" t="t" l="l"/>
            <a:pathLst>
              <a:path h="6240564" w="7953328">
                <a:moveTo>
                  <a:pt x="0" y="0"/>
                </a:moveTo>
                <a:lnTo>
                  <a:pt x="7953328" y="0"/>
                </a:lnTo>
                <a:lnTo>
                  <a:pt x="7953328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36865" y="2188103"/>
            <a:ext cx="10414271" cy="6637137"/>
          </a:xfrm>
          <a:custGeom>
            <a:avLst/>
            <a:gdLst/>
            <a:ahLst/>
            <a:cxnLst/>
            <a:rect r="r" b="b" t="t" l="l"/>
            <a:pathLst>
              <a:path h="6637137" w="10414271">
                <a:moveTo>
                  <a:pt x="0" y="0"/>
                </a:moveTo>
                <a:lnTo>
                  <a:pt x="10414270" y="0"/>
                </a:lnTo>
                <a:lnTo>
                  <a:pt x="10414270" y="6637136"/>
                </a:lnTo>
                <a:lnTo>
                  <a:pt x="0" y="66371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6676" y="538119"/>
            <a:ext cx="14994648" cy="88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5246">
                <a:solidFill>
                  <a:srgbClr val="000000"/>
                </a:solidFill>
                <a:latin typeface="Canva Sans Bold"/>
              </a:rPr>
              <a:t>DIMENSIONALITY REDUCTION USING T-SNE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Thin Line Abstract  Shape Illustration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63415"/>
            <a:ext cx="1623060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40506"/>
                </a:solidFill>
                <a:latin typeface="Canva Sans Bold"/>
              </a:rPr>
              <a:t>PROBABILISTIC MODEL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grpSp>
        <p:nvGrpSpPr>
          <p:cNvPr name="Group 28" id="28"/>
          <p:cNvGrpSpPr/>
          <p:nvPr/>
        </p:nvGrpSpPr>
        <p:grpSpPr>
          <a:xfrm rot="0">
            <a:off x="0" y="0"/>
            <a:ext cx="3754522" cy="3754522"/>
            <a:chOff x="0" y="0"/>
            <a:chExt cx="5006029" cy="5006029"/>
          </a:xfrm>
        </p:grpSpPr>
        <p:grpSp>
          <p:nvGrpSpPr>
            <p:cNvPr name="Group 29" id="29"/>
            <p:cNvGrpSpPr/>
            <p:nvPr/>
          </p:nvGrpSpPr>
          <p:grpSpPr>
            <a:xfrm rot="-1080000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-1080000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-1080000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0" y="2503014"/>
              <a:ext cx="1251507" cy="1251507"/>
              <a:chOff x="0" y="0"/>
              <a:chExt cx="1913890" cy="191389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-10800000">
              <a:off x="2503014" y="0"/>
              <a:ext cx="1251507" cy="1251507"/>
              <a:chOff x="0" y="0"/>
              <a:chExt cx="1913890" cy="19138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45" id="45"/>
            <p:cNvGrpSpPr/>
            <p:nvPr/>
          </p:nvGrpSpPr>
          <p:grpSpPr>
            <a:xfrm rot="-1080000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-1080000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40506"/>
              </a:solidFill>
            </p:spPr>
          </p:sp>
        </p:grpSp>
        <p:grpSp>
          <p:nvGrpSpPr>
            <p:cNvPr name="Group 49" id="49"/>
            <p:cNvGrpSpPr/>
            <p:nvPr/>
          </p:nvGrpSpPr>
          <p:grpSpPr>
            <a:xfrm rot="-1080000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75652" y="3673983"/>
            <a:ext cx="10204069" cy="5584317"/>
          </a:xfrm>
          <a:custGeom>
            <a:avLst/>
            <a:gdLst/>
            <a:ahLst/>
            <a:cxnLst/>
            <a:rect r="r" b="b" t="t" l="l"/>
            <a:pathLst>
              <a:path h="5584317" w="10204069">
                <a:moveTo>
                  <a:pt x="0" y="0"/>
                </a:moveTo>
                <a:lnTo>
                  <a:pt x="10204070" y="0"/>
                </a:lnTo>
                <a:lnTo>
                  <a:pt x="10204070" y="5584317"/>
                </a:lnTo>
                <a:lnTo>
                  <a:pt x="0" y="5584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03463" y="361737"/>
            <a:ext cx="288107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GAUSSIANNB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604" y="1133262"/>
            <a:ext cx="18144792" cy="18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The red bar represents the accuracy of the model before hyperparameter tuning, which is 0.7161. The green bar represents the accuracy of the model after hyperparameter tuning, which is 0.7194.</a:t>
            </a:r>
            <a:r>
              <a:rPr lang="en-US" sz="350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16048">
            <a:off x="12506035" y="-293749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4" y="0"/>
                </a:lnTo>
                <a:lnTo>
                  <a:pt x="10749464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7873" y="2555821"/>
            <a:ext cx="7828403" cy="6446090"/>
          </a:xfrm>
          <a:custGeom>
            <a:avLst/>
            <a:gdLst/>
            <a:ahLst/>
            <a:cxnLst/>
            <a:rect r="r" b="b" t="t" l="l"/>
            <a:pathLst>
              <a:path h="6446090" w="7828403">
                <a:moveTo>
                  <a:pt x="0" y="0"/>
                </a:moveTo>
                <a:lnTo>
                  <a:pt x="7828403" y="0"/>
                </a:lnTo>
                <a:lnTo>
                  <a:pt x="7828403" y="6446091"/>
                </a:lnTo>
                <a:lnTo>
                  <a:pt x="0" y="6446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-2925726" y="4460368"/>
            <a:ext cx="9294167" cy="136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8"/>
              </a:lnSpc>
              <a:spcBef>
                <a:spcPct val="0"/>
              </a:spcBef>
            </a:pPr>
            <a:r>
              <a:rPr lang="en-US" sz="9073">
                <a:solidFill>
                  <a:srgbClr val="000000"/>
                </a:solidFill>
                <a:latin typeface="Oswald Bold Italics"/>
              </a:rPr>
              <a:t>CONFUSION MATRIX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073295" y="5143500"/>
            <a:ext cx="5195530" cy="1270733"/>
          </a:xfrm>
          <a:custGeom>
            <a:avLst/>
            <a:gdLst/>
            <a:ahLst/>
            <a:cxnLst/>
            <a:rect r="r" b="b" t="t" l="l"/>
            <a:pathLst>
              <a:path h="1270733" w="5195530">
                <a:moveTo>
                  <a:pt x="0" y="0"/>
                </a:moveTo>
                <a:lnTo>
                  <a:pt x="5195530" y="0"/>
                </a:lnTo>
                <a:lnTo>
                  <a:pt x="5195530" y="1270733"/>
                </a:lnTo>
                <a:lnTo>
                  <a:pt x="0" y="1270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3535241" y="6640503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61355" y="2140094"/>
            <a:ext cx="12797490" cy="7118206"/>
          </a:xfrm>
          <a:custGeom>
            <a:avLst/>
            <a:gdLst/>
            <a:ahLst/>
            <a:cxnLst/>
            <a:rect r="r" b="b" t="t" l="l"/>
            <a:pathLst>
              <a:path h="7118206" w="12797490">
                <a:moveTo>
                  <a:pt x="0" y="0"/>
                </a:moveTo>
                <a:lnTo>
                  <a:pt x="12797490" y="0"/>
                </a:lnTo>
                <a:lnTo>
                  <a:pt x="12797490" y="7118206"/>
                </a:lnTo>
                <a:lnTo>
                  <a:pt x="0" y="7118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51157" y="371475"/>
            <a:ext cx="952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664988" y="159703"/>
            <a:ext cx="89580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ERROR - CURVE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DAF23PtztH4</dc:identifier>
  <dcterms:modified xsi:type="dcterms:W3CDTF">2011-08-01T06:04:30Z</dcterms:modified>
  <cp:revision>1</cp:revision>
  <dc:title>Grey minimalist business project presentation </dc:title>
</cp:coreProperties>
</file>